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74" r:id="rId3"/>
    <p:sldId id="321" r:id="rId4"/>
    <p:sldId id="326" r:id="rId5"/>
    <p:sldId id="277" r:id="rId6"/>
    <p:sldId id="304" r:id="rId7"/>
    <p:sldId id="327" r:id="rId8"/>
    <p:sldId id="328" r:id="rId9"/>
    <p:sldId id="329" r:id="rId10"/>
    <p:sldId id="330" r:id="rId11"/>
    <p:sldId id="332" r:id="rId12"/>
    <p:sldId id="276" r:id="rId13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2D0F"/>
    <a:srgbClr val="B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26B4F1-C2C2-417B-A21A-71E934E4DF30}" v="17" dt="2025-11-19T19:15:18.07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90" d="100"/>
          <a:sy n="90" d="100"/>
        </p:scale>
        <p:origin x="39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dam Bartosiewicz" userId="aedb377f-ceb8-4859-906b-18329c51a85d" providerId="ADAL" clId="{D6945643-9C66-4DBD-9122-8899B84AEBF6}"/>
    <pc:docChg chg="undo custSel addSld delSld modSld">
      <pc:chgData name="Adam Bartosiewicz" userId="aedb377f-ceb8-4859-906b-18329c51a85d" providerId="ADAL" clId="{D6945643-9C66-4DBD-9122-8899B84AEBF6}" dt="2025-11-19T19:15:53.191" v="206" actId="47"/>
      <pc:docMkLst>
        <pc:docMk/>
      </pc:docMkLst>
      <pc:sldChg chg="modSp mod">
        <pc:chgData name="Adam Bartosiewicz" userId="aedb377f-ceb8-4859-906b-18329c51a85d" providerId="ADAL" clId="{D6945643-9C66-4DBD-9122-8899B84AEBF6}" dt="2025-11-19T19:06:32.638" v="8" actId="20577"/>
        <pc:sldMkLst>
          <pc:docMk/>
          <pc:sldMk cId="1163338015" sldId="256"/>
        </pc:sldMkLst>
        <pc:spChg chg="mod">
          <ac:chgData name="Adam Bartosiewicz" userId="aedb377f-ceb8-4859-906b-18329c51a85d" providerId="ADAL" clId="{D6945643-9C66-4DBD-9122-8899B84AEBF6}" dt="2025-11-19T19:06:32.638" v="8" actId="20577"/>
          <ac:spMkLst>
            <pc:docMk/>
            <pc:sldMk cId="1163338015" sldId="256"/>
            <ac:spMk id="7" creationId="{CD737213-A0F1-37E8-C608-0A9A33D750FB}"/>
          </ac:spMkLst>
        </pc:spChg>
      </pc:sldChg>
      <pc:sldChg chg="modSp mod">
        <pc:chgData name="Adam Bartosiewicz" userId="aedb377f-ceb8-4859-906b-18329c51a85d" providerId="ADAL" clId="{D6945643-9C66-4DBD-9122-8899B84AEBF6}" dt="2025-11-19T19:07:47.421" v="57" actId="20577"/>
        <pc:sldMkLst>
          <pc:docMk/>
          <pc:sldMk cId="692028153" sldId="274"/>
        </pc:sldMkLst>
        <pc:spChg chg="mod">
          <ac:chgData name="Adam Bartosiewicz" userId="aedb377f-ceb8-4859-906b-18329c51a85d" providerId="ADAL" clId="{D6945643-9C66-4DBD-9122-8899B84AEBF6}" dt="2025-11-19T19:07:47.421" v="57" actId="20577"/>
          <ac:spMkLst>
            <pc:docMk/>
            <pc:sldMk cId="692028153" sldId="274"/>
            <ac:spMk id="3" creationId="{69DE3331-B2F6-8837-A4EC-D4E3D4E8BCC9}"/>
          </ac:spMkLst>
        </pc:spChg>
        <pc:spChg chg="mod">
          <ac:chgData name="Adam Bartosiewicz" userId="aedb377f-ceb8-4859-906b-18329c51a85d" providerId="ADAL" clId="{D6945643-9C66-4DBD-9122-8899B84AEBF6}" dt="2025-11-19T19:06:56.922" v="11"/>
          <ac:spMkLst>
            <pc:docMk/>
            <pc:sldMk cId="692028153" sldId="274"/>
            <ac:spMk id="7" creationId="{AF684FDF-B3CE-6BB4-F463-0928E05FB70E}"/>
          </ac:spMkLst>
        </pc:spChg>
      </pc:sldChg>
      <pc:sldChg chg="add del">
        <pc:chgData name="Adam Bartosiewicz" userId="aedb377f-ceb8-4859-906b-18329c51a85d" providerId="ADAL" clId="{D6945643-9C66-4DBD-9122-8899B84AEBF6}" dt="2025-11-19T19:15:53.191" v="206" actId="47"/>
        <pc:sldMkLst>
          <pc:docMk/>
          <pc:sldMk cId="1523597743" sldId="276"/>
        </pc:sldMkLst>
      </pc:sldChg>
      <pc:sldChg chg="modSp mod">
        <pc:chgData name="Adam Bartosiewicz" userId="aedb377f-ceb8-4859-906b-18329c51a85d" providerId="ADAL" clId="{D6945643-9C66-4DBD-9122-8899B84AEBF6}" dt="2025-11-19T19:10:50.411" v="130" actId="255"/>
        <pc:sldMkLst>
          <pc:docMk/>
          <pc:sldMk cId="1295104286" sldId="277"/>
        </pc:sldMkLst>
        <pc:spChg chg="mod">
          <ac:chgData name="Adam Bartosiewicz" userId="aedb377f-ceb8-4859-906b-18329c51a85d" providerId="ADAL" clId="{D6945643-9C66-4DBD-9122-8899B84AEBF6}" dt="2025-11-19T19:10:50.411" v="130" actId="255"/>
          <ac:spMkLst>
            <pc:docMk/>
            <pc:sldMk cId="1295104286" sldId="277"/>
            <ac:spMk id="3" creationId="{B9F164A1-027C-3DA2-E4B3-78ACFC8C2003}"/>
          </ac:spMkLst>
        </pc:spChg>
        <pc:spChg chg="mod">
          <ac:chgData name="Adam Bartosiewicz" userId="aedb377f-ceb8-4859-906b-18329c51a85d" providerId="ADAL" clId="{D6945643-9C66-4DBD-9122-8899B84AEBF6}" dt="2025-11-19T19:09:50.032" v="86" actId="20577"/>
          <ac:spMkLst>
            <pc:docMk/>
            <pc:sldMk cId="1295104286" sldId="277"/>
            <ac:spMk id="7" creationId="{679458E0-E15B-6B21-8587-EEE8814805DC}"/>
          </ac:spMkLst>
        </pc:spChg>
      </pc:sldChg>
      <pc:sldChg chg="modSp mod">
        <pc:chgData name="Adam Bartosiewicz" userId="aedb377f-ceb8-4859-906b-18329c51a85d" providerId="ADAL" clId="{D6945643-9C66-4DBD-9122-8899B84AEBF6}" dt="2025-11-19T19:12:00.203" v="136" actId="255"/>
        <pc:sldMkLst>
          <pc:docMk/>
          <pc:sldMk cId="1961893861" sldId="304"/>
        </pc:sldMkLst>
        <pc:spChg chg="mod">
          <ac:chgData name="Adam Bartosiewicz" userId="aedb377f-ceb8-4859-906b-18329c51a85d" providerId="ADAL" clId="{D6945643-9C66-4DBD-9122-8899B84AEBF6}" dt="2025-11-19T19:12:00.203" v="136" actId="255"/>
          <ac:spMkLst>
            <pc:docMk/>
            <pc:sldMk cId="1961893861" sldId="304"/>
            <ac:spMk id="3" creationId="{002A05BB-CCDD-0312-FAC7-2B7675A0EC6A}"/>
          </ac:spMkLst>
        </pc:spChg>
        <pc:spChg chg="mod">
          <ac:chgData name="Adam Bartosiewicz" userId="aedb377f-ceb8-4859-906b-18329c51a85d" providerId="ADAL" clId="{D6945643-9C66-4DBD-9122-8899B84AEBF6}" dt="2025-11-19T19:11:21.479" v="133"/>
          <ac:spMkLst>
            <pc:docMk/>
            <pc:sldMk cId="1961893861" sldId="304"/>
            <ac:spMk id="7" creationId="{757E9D9F-6FBF-8F3F-D377-8247C107CBD9}"/>
          </ac:spMkLst>
        </pc:spChg>
      </pc:sldChg>
      <pc:sldChg chg="del">
        <pc:chgData name="Adam Bartosiewicz" userId="aedb377f-ceb8-4859-906b-18329c51a85d" providerId="ADAL" clId="{D6945643-9C66-4DBD-9122-8899B84AEBF6}" dt="2025-11-19T19:15:48.518" v="201" actId="47"/>
        <pc:sldMkLst>
          <pc:docMk/>
          <pc:sldMk cId="2719909451" sldId="305"/>
        </pc:sldMkLst>
      </pc:sldChg>
      <pc:sldChg chg="del">
        <pc:chgData name="Adam Bartosiewicz" userId="aedb377f-ceb8-4859-906b-18329c51a85d" providerId="ADAL" clId="{D6945643-9C66-4DBD-9122-8899B84AEBF6}" dt="2025-11-19T19:15:51.129" v="204" actId="47"/>
        <pc:sldMkLst>
          <pc:docMk/>
          <pc:sldMk cId="2851713880" sldId="320"/>
        </pc:sldMkLst>
      </pc:sldChg>
      <pc:sldChg chg="modSp mod">
        <pc:chgData name="Adam Bartosiewicz" userId="aedb377f-ceb8-4859-906b-18329c51a85d" providerId="ADAL" clId="{D6945643-9C66-4DBD-9122-8899B84AEBF6}" dt="2025-11-19T19:09:00.164" v="69" actId="21"/>
        <pc:sldMkLst>
          <pc:docMk/>
          <pc:sldMk cId="2911829772" sldId="321"/>
        </pc:sldMkLst>
        <pc:spChg chg="mod">
          <ac:chgData name="Adam Bartosiewicz" userId="aedb377f-ceb8-4859-906b-18329c51a85d" providerId="ADAL" clId="{D6945643-9C66-4DBD-9122-8899B84AEBF6}" dt="2025-11-19T19:09:00.164" v="69" actId="21"/>
          <ac:spMkLst>
            <pc:docMk/>
            <pc:sldMk cId="2911829772" sldId="321"/>
            <ac:spMk id="3" creationId="{C4A49890-3D3F-EF5C-B88B-5CE66D9BF744}"/>
          </ac:spMkLst>
        </pc:spChg>
        <pc:spChg chg="mod">
          <ac:chgData name="Adam Bartosiewicz" userId="aedb377f-ceb8-4859-906b-18329c51a85d" providerId="ADAL" clId="{D6945643-9C66-4DBD-9122-8899B84AEBF6}" dt="2025-11-19T19:08:11.686" v="58"/>
          <ac:spMkLst>
            <pc:docMk/>
            <pc:sldMk cId="2911829772" sldId="321"/>
            <ac:spMk id="7" creationId="{495F5889-9F87-A9A3-4345-15ACA1E24E4B}"/>
          </ac:spMkLst>
        </pc:spChg>
      </pc:sldChg>
      <pc:sldChg chg="del">
        <pc:chgData name="Adam Bartosiewicz" userId="aedb377f-ceb8-4859-906b-18329c51a85d" providerId="ADAL" clId="{D6945643-9C66-4DBD-9122-8899B84AEBF6}" dt="2025-11-19T19:15:46.611" v="198" actId="47"/>
        <pc:sldMkLst>
          <pc:docMk/>
          <pc:sldMk cId="670298871" sldId="322"/>
        </pc:sldMkLst>
      </pc:sldChg>
      <pc:sldChg chg="del">
        <pc:chgData name="Adam Bartosiewicz" userId="aedb377f-ceb8-4859-906b-18329c51a85d" providerId="ADAL" clId="{D6945643-9C66-4DBD-9122-8899B84AEBF6}" dt="2025-11-19T19:15:48.001" v="200" actId="47"/>
        <pc:sldMkLst>
          <pc:docMk/>
          <pc:sldMk cId="3453424148" sldId="323"/>
        </pc:sldMkLst>
      </pc:sldChg>
      <pc:sldChg chg="del">
        <pc:chgData name="Adam Bartosiewicz" userId="aedb377f-ceb8-4859-906b-18329c51a85d" providerId="ADAL" clId="{D6945643-9C66-4DBD-9122-8899B84AEBF6}" dt="2025-11-19T19:15:49.054" v="202" actId="47"/>
        <pc:sldMkLst>
          <pc:docMk/>
          <pc:sldMk cId="1516501858" sldId="324"/>
        </pc:sldMkLst>
      </pc:sldChg>
      <pc:sldChg chg="del">
        <pc:chgData name="Adam Bartosiewicz" userId="aedb377f-ceb8-4859-906b-18329c51a85d" providerId="ADAL" clId="{D6945643-9C66-4DBD-9122-8899B84AEBF6}" dt="2025-11-19T19:15:49.635" v="203" actId="47"/>
        <pc:sldMkLst>
          <pc:docMk/>
          <pc:sldMk cId="2142076423" sldId="325"/>
        </pc:sldMkLst>
      </pc:sldChg>
      <pc:sldChg chg="modSp add mod">
        <pc:chgData name="Adam Bartosiewicz" userId="aedb377f-ceb8-4859-906b-18329c51a85d" providerId="ADAL" clId="{D6945643-9C66-4DBD-9122-8899B84AEBF6}" dt="2025-11-19T19:09:17.309" v="74" actId="20577"/>
        <pc:sldMkLst>
          <pc:docMk/>
          <pc:sldMk cId="3955039399" sldId="326"/>
        </pc:sldMkLst>
        <pc:spChg chg="mod">
          <ac:chgData name="Adam Bartosiewicz" userId="aedb377f-ceb8-4859-906b-18329c51a85d" providerId="ADAL" clId="{D6945643-9C66-4DBD-9122-8899B84AEBF6}" dt="2025-11-19T19:09:17.309" v="74" actId="20577"/>
          <ac:spMkLst>
            <pc:docMk/>
            <pc:sldMk cId="3955039399" sldId="326"/>
            <ac:spMk id="3" creationId="{217A4AB0-7FA7-C964-3462-5CE242904406}"/>
          </ac:spMkLst>
        </pc:spChg>
      </pc:sldChg>
      <pc:sldChg chg="modSp add mod">
        <pc:chgData name="Adam Bartosiewicz" userId="aedb377f-ceb8-4859-906b-18329c51a85d" providerId="ADAL" clId="{D6945643-9C66-4DBD-9122-8899B84AEBF6}" dt="2025-11-19T19:12:45.557" v="140" actId="255"/>
        <pc:sldMkLst>
          <pc:docMk/>
          <pc:sldMk cId="330710606" sldId="327"/>
        </pc:sldMkLst>
        <pc:spChg chg="mod">
          <ac:chgData name="Adam Bartosiewicz" userId="aedb377f-ceb8-4859-906b-18329c51a85d" providerId="ADAL" clId="{D6945643-9C66-4DBD-9122-8899B84AEBF6}" dt="2025-11-19T19:12:45.557" v="140" actId="255"/>
          <ac:spMkLst>
            <pc:docMk/>
            <pc:sldMk cId="330710606" sldId="327"/>
            <ac:spMk id="3" creationId="{06F3EB88-4A19-10BD-68CD-31BEFF75DBB8}"/>
          </ac:spMkLst>
        </pc:spChg>
      </pc:sldChg>
      <pc:sldChg chg="modSp add mod">
        <pc:chgData name="Adam Bartosiewicz" userId="aedb377f-ceb8-4859-906b-18329c51a85d" providerId="ADAL" clId="{D6945643-9C66-4DBD-9122-8899B84AEBF6}" dt="2025-11-19T19:13:14.916" v="146" actId="20577"/>
        <pc:sldMkLst>
          <pc:docMk/>
          <pc:sldMk cId="1864249728" sldId="328"/>
        </pc:sldMkLst>
        <pc:spChg chg="mod">
          <ac:chgData name="Adam Bartosiewicz" userId="aedb377f-ceb8-4859-906b-18329c51a85d" providerId="ADAL" clId="{D6945643-9C66-4DBD-9122-8899B84AEBF6}" dt="2025-11-19T19:13:14.916" v="146" actId="20577"/>
          <ac:spMkLst>
            <pc:docMk/>
            <pc:sldMk cId="1864249728" sldId="328"/>
            <ac:spMk id="3" creationId="{E7E93C47-84AB-1C1A-29ED-EB3C5A76E402}"/>
          </ac:spMkLst>
        </pc:spChg>
      </pc:sldChg>
      <pc:sldChg chg="modSp add mod">
        <pc:chgData name="Adam Bartosiewicz" userId="aedb377f-ceb8-4859-906b-18329c51a85d" providerId="ADAL" clId="{D6945643-9C66-4DBD-9122-8899B84AEBF6}" dt="2025-11-19T19:13:47.032" v="150" actId="255"/>
        <pc:sldMkLst>
          <pc:docMk/>
          <pc:sldMk cId="1291950805" sldId="329"/>
        </pc:sldMkLst>
        <pc:spChg chg="mod">
          <ac:chgData name="Adam Bartosiewicz" userId="aedb377f-ceb8-4859-906b-18329c51a85d" providerId="ADAL" clId="{D6945643-9C66-4DBD-9122-8899B84AEBF6}" dt="2025-11-19T19:13:47.032" v="150" actId="255"/>
          <ac:spMkLst>
            <pc:docMk/>
            <pc:sldMk cId="1291950805" sldId="329"/>
            <ac:spMk id="3" creationId="{3B67D175-46C4-53C7-B91E-C304AD9B813F}"/>
          </ac:spMkLst>
        </pc:spChg>
      </pc:sldChg>
      <pc:sldChg chg="modSp add mod">
        <pc:chgData name="Adam Bartosiewicz" userId="aedb377f-ceb8-4859-906b-18329c51a85d" providerId="ADAL" clId="{D6945643-9C66-4DBD-9122-8899B84AEBF6}" dt="2025-11-19T19:14:32.356" v="182" actId="20577"/>
        <pc:sldMkLst>
          <pc:docMk/>
          <pc:sldMk cId="2042101893" sldId="330"/>
        </pc:sldMkLst>
        <pc:spChg chg="mod">
          <ac:chgData name="Adam Bartosiewicz" userId="aedb377f-ceb8-4859-906b-18329c51a85d" providerId="ADAL" clId="{D6945643-9C66-4DBD-9122-8899B84AEBF6}" dt="2025-11-19T19:14:32.356" v="182" actId="20577"/>
          <ac:spMkLst>
            <pc:docMk/>
            <pc:sldMk cId="2042101893" sldId="330"/>
            <ac:spMk id="3" creationId="{343340E0-660E-6473-94F2-8BC16ACFB814}"/>
          </ac:spMkLst>
        </pc:spChg>
      </pc:sldChg>
      <pc:sldChg chg="add del">
        <pc:chgData name="Adam Bartosiewicz" userId="aedb377f-ceb8-4859-906b-18329c51a85d" providerId="ADAL" clId="{D6945643-9C66-4DBD-9122-8899B84AEBF6}" dt="2025-11-19T19:15:47.274" v="199" actId="47"/>
        <pc:sldMkLst>
          <pc:docMk/>
          <pc:sldMk cId="3676068917" sldId="331"/>
        </pc:sldMkLst>
      </pc:sldChg>
      <pc:sldChg chg="modSp add mod">
        <pc:chgData name="Adam Bartosiewicz" userId="aedb377f-ceb8-4859-906b-18329c51a85d" providerId="ADAL" clId="{D6945643-9C66-4DBD-9122-8899B84AEBF6}" dt="2025-11-19T19:15:40.538" v="197" actId="255"/>
        <pc:sldMkLst>
          <pc:docMk/>
          <pc:sldMk cId="319927729" sldId="332"/>
        </pc:sldMkLst>
        <pc:spChg chg="mod">
          <ac:chgData name="Adam Bartosiewicz" userId="aedb377f-ceb8-4859-906b-18329c51a85d" providerId="ADAL" clId="{D6945643-9C66-4DBD-9122-8899B84AEBF6}" dt="2025-11-19T19:15:40.538" v="197" actId="255"/>
          <ac:spMkLst>
            <pc:docMk/>
            <pc:sldMk cId="319927729" sldId="332"/>
            <ac:spMk id="3" creationId="{94C2A794-533A-BFDD-E564-5F2130B18B6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72BC29-6C93-4C1D-AAB9-8EF94985EDD3}" type="datetimeFigureOut">
              <a:rPr lang="pl-PL" smtClean="0"/>
              <a:t>19.11.2025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58F7F4-B879-4F32-8977-F34A1FF9C41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49366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8266F66-9A72-2EB9-2D0B-D44D45DE5F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E6ED9164-E70E-A1AE-27D9-29C92F3692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FF5DD77-5E86-7EA9-ADFD-968262752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C3DC9-8E49-40FB-BE8D-D1B76224182F}" type="datetime1">
              <a:rPr lang="pl-PL" smtClean="0"/>
              <a:t>19.11.2025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EF9DA50-C47F-32BE-A4F3-1F2DEDC39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0B5E239-6252-B166-7C36-BE128ADFF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EC6A1-BE9C-4333-9C24-931849F69E5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29780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B8C589A-F0D6-B4A2-7D5D-A6300F059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6BB8464F-717F-0213-6491-A2A3301E29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7F80685-5070-17DD-29FB-EF8315998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377FD-E498-47BD-9C9B-6C7F29ED778A}" type="datetime1">
              <a:rPr lang="pl-PL" smtClean="0"/>
              <a:t>19.11.2025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9200DAF-E9B9-40F2-CC2E-9022F170D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4CBCE09-D07B-EC80-2ECE-36C273F0A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EC6A1-BE9C-4333-9C24-931849F69E5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7186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AB8C6C90-18EB-9EEF-C77A-F3150EAB3D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2DA62AC-AC30-DBBF-33DA-BFA21ADF17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3E8C620-AC84-50AB-AD2B-A0DA5A2CD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9B14D-A400-414C-BC3C-547C74211947}" type="datetime1">
              <a:rPr lang="pl-PL" smtClean="0"/>
              <a:t>19.11.2025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8458BFB-9A7F-0DEB-2EA6-787178A69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08C6AFE-9013-8435-D93F-E676E35CD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EC6A1-BE9C-4333-9C24-931849F69E5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0852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B9C606D-3130-30EA-1064-BB1066C2C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E976296-B2E6-C626-36B8-48D41A78D4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AC53126-6D7A-D024-D023-138DB4ED3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7EE30-3D2A-4C1E-961D-D4F1534FC04E}" type="datetime1">
              <a:rPr lang="pl-PL" smtClean="0"/>
              <a:t>19.11.2025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12B5616-301F-9A49-3EC7-C745882CC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9DC8C3C-9F17-1A94-FFF1-3FBE92578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EC6A1-BE9C-4333-9C24-931849F69E5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07304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49372E2-A723-3FD7-90E3-6644539BE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E68B4E5-3CCF-D57D-6FBB-33BFC19F5B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D77597F-895A-09DA-1F50-D9C99237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DA6A-AD6A-450A-BF72-B19F384266C8}" type="datetime1">
              <a:rPr lang="pl-PL" smtClean="0"/>
              <a:t>19.11.2025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1E98E72-3B98-2C9C-E976-D0A7C75FF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9DC9959-8E62-1179-DF68-1F825D230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EC6A1-BE9C-4333-9C24-931849F69E5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67043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9596364-1EBD-1325-759E-A14CA676D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11A1630-E0EE-31ED-3EE5-EC65F10B19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7B987B6E-DD3C-9704-AF2E-27312092C7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7FE4BA4-8AAC-B7F4-4BEB-D7EC09846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3F5D6-FD4B-4722-9AC8-698C966B3749}" type="datetime1">
              <a:rPr lang="pl-PL" smtClean="0"/>
              <a:t>19.11.2025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377DC45-9B86-490E-4D98-56DB25BB9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86071371-A393-FA7B-1ACA-699325751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EC6A1-BE9C-4333-9C24-931849F69E5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73397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2EE31A9-8270-7077-26E8-C21991B88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A822880-5181-9FB8-95D2-2D9C9DE659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94CE1AB1-5D09-58C6-DD57-CAC1EF5106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BE43845D-F9ED-7B23-2E67-067CCD1D86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6BA5558C-88C5-22CA-DCB3-3E74B57155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6644D379-6618-B101-3591-7A0005EEE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D0D5-778D-4965-8A7E-FEF27956FB42}" type="datetime1">
              <a:rPr lang="pl-PL" smtClean="0"/>
              <a:t>19.11.2025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5C9B663C-7CBF-A3CD-1667-E0B852704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04E95278-ECEA-D1BA-1EFF-917D91FA7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EC6A1-BE9C-4333-9C24-931849F69E5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41005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110380E-F3CA-F098-7DD8-B9EC8D515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064E70D5-71B5-0820-71C8-11C17910E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CF94B-B0A0-4996-B9E4-7DCAB8D58FCA}" type="datetime1">
              <a:rPr lang="pl-PL" smtClean="0"/>
              <a:t>19.11.2025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B77CE11B-B2F9-0861-DC72-0AF47F776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0AC4B7C-098E-A4EC-D9E2-EF45B4EFF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EC6A1-BE9C-4333-9C24-931849F69E5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7038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6F50C904-C52F-CB84-2DFA-E8ACB66BB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96DB0-5FE6-40A3-8EC5-E07A3917DDE9}" type="datetime1">
              <a:rPr lang="pl-PL" smtClean="0"/>
              <a:t>19.11.2025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210CEEEA-D644-FE8D-851A-FCA278B88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907A6D7-7E4E-C76E-02AA-DE4349322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EC6A1-BE9C-4333-9C24-931849F69E5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82277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7C0DA47-0D87-BCBF-8D31-5569696D32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9AC74C9-F668-7CDB-53F2-1959B6C18F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86C6C30-1D8D-301B-FC0C-E354FEA56E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8DADCE05-D8FD-4884-B27E-C9908E2DD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FAFC5-7F93-4112-B084-20DD9F211498}" type="datetime1">
              <a:rPr lang="pl-PL" smtClean="0"/>
              <a:t>19.11.2025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4CF6C6EC-340A-07A5-69EF-968522364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CB8EF6B1-230C-8692-721F-CEBC30333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EC6A1-BE9C-4333-9C24-931849F69E5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24444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0A189B4-018C-EB3C-573A-947D99CB6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F910887F-1423-CD32-BAE5-F09B26390D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8EEE9832-A821-0034-2D0A-01B8D6529B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4FE474E-2E5A-7B07-C569-541177BF4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32C4B-FF01-45C3-AF8B-FB53A6656A2A}" type="datetime1">
              <a:rPr lang="pl-PL" smtClean="0"/>
              <a:t>19.11.2025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3CE19A6-048F-A875-A072-7E0E4F3CC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9659679-DB31-430C-857F-ECB6FBB7D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EC6A1-BE9C-4333-9C24-931849F69E5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55040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C068D9D8-CD99-AA5B-C8F6-2C6A883C94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3A725284-6826-FABE-436C-7D9405FB87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ABB77DD-1D9C-19C4-74D7-B6761A0D8B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C78CCDF-FFC1-43E2-9E89-FAE4A25A2566}" type="datetime1">
              <a:rPr lang="pl-PL" smtClean="0"/>
              <a:t>19.11.2025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C5B2EA8-B762-259B-1A1A-29B9AB2477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802228E-AAD6-6778-FEFA-0CCD073E63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9EC6A1-BE9C-4333-9C24-931849F69E5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0748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9756F525-918F-9A91-E42A-0C57491283C9}"/>
              </a:ext>
            </a:extLst>
          </p:cNvPr>
          <p:cNvSpPr/>
          <p:nvPr/>
        </p:nvSpPr>
        <p:spPr>
          <a:xfrm>
            <a:off x="484368" y="5977235"/>
            <a:ext cx="451495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2800" b="1" cap="none" spc="0" dirty="0">
                <a:ln w="12700">
                  <a:solidFill>
                    <a:schemeClr val="accent5"/>
                  </a:solidFill>
                  <a:prstDash val="solid"/>
                </a:ln>
                <a:pattFill prst="ltUpDiag">
                  <a:fgClr>
                    <a:schemeClr val="bg1"/>
                  </a:fgClr>
                  <a:bgClr>
                    <a:schemeClr val="bg1"/>
                  </a:bgClr>
                </a:pattFill>
                <a:effectLst/>
              </a:rPr>
              <a:t>dr hab.</a:t>
            </a:r>
            <a:r>
              <a:rPr lang="pl-PL" sz="2800" b="1" cap="none" spc="0" dirty="0">
                <a:ln w="12700">
                  <a:solidFill>
                    <a:schemeClr val="accent5"/>
                  </a:solidFill>
                  <a:prstDash val="solid"/>
                </a:ln>
                <a:pattFill prst="pct90">
                  <a:fgClr>
                    <a:srgbClr val="FF0000"/>
                  </a:fgClr>
                  <a:bgClr>
                    <a:schemeClr val="bg1"/>
                  </a:bgClr>
                </a:pattFill>
                <a:effectLst/>
              </a:rPr>
              <a:t> </a:t>
            </a:r>
            <a:r>
              <a:rPr lang="pl-PL" sz="2800" b="1" cap="none" spc="0" dirty="0">
                <a:ln w="12700">
                  <a:solidFill>
                    <a:schemeClr val="accent5"/>
                  </a:solidFill>
                  <a:prstDash val="solid"/>
                </a:ln>
                <a:pattFill prst="ltUpDiag">
                  <a:fgClr>
                    <a:schemeClr val="bg1"/>
                  </a:fgClr>
                  <a:bgClr>
                    <a:schemeClr val="bg1"/>
                  </a:bgClr>
                </a:pattFill>
                <a:effectLst/>
              </a:rPr>
              <a:t>Adam</a:t>
            </a:r>
            <a:r>
              <a:rPr lang="pl-PL" sz="2800" b="1" cap="none" spc="0" dirty="0">
                <a:ln w="12700">
                  <a:solidFill>
                    <a:schemeClr val="accent5"/>
                  </a:solidFill>
                  <a:prstDash val="solid"/>
                </a:ln>
                <a:pattFill prst="pct90">
                  <a:fgClr>
                    <a:srgbClr val="FF0000"/>
                  </a:fgClr>
                  <a:bgClr>
                    <a:schemeClr val="bg1"/>
                  </a:bgClr>
                </a:pattFill>
                <a:effectLst/>
              </a:rPr>
              <a:t> </a:t>
            </a:r>
            <a:r>
              <a:rPr lang="pl-PL" sz="2800" b="1" cap="none" spc="0" dirty="0">
                <a:ln w="12700">
                  <a:solidFill>
                    <a:schemeClr val="accent5"/>
                  </a:solidFill>
                  <a:prstDash val="solid"/>
                </a:ln>
                <a:pattFill prst="ltUpDiag">
                  <a:fgClr>
                    <a:schemeClr val="bg1"/>
                  </a:fgClr>
                  <a:bgClr>
                    <a:schemeClr val="bg1"/>
                  </a:bgClr>
                </a:pattFill>
                <a:effectLst/>
              </a:rPr>
              <a:t>Bartosiewicz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CD737213-A0F1-37E8-C608-0A9A33D750FB}"/>
              </a:ext>
            </a:extLst>
          </p:cNvPr>
          <p:cNvSpPr txBox="1"/>
          <p:nvPr/>
        </p:nvSpPr>
        <p:spPr>
          <a:xfrm>
            <a:off x="973667" y="1536174"/>
            <a:ext cx="10524066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l-PL" sz="3000" b="1" dirty="0"/>
          </a:p>
          <a:p>
            <a:pPr algn="ctr"/>
            <a:endParaRPr lang="pl-PL" sz="2000" b="1" dirty="0"/>
          </a:p>
          <a:p>
            <a:pPr algn="ctr"/>
            <a:endParaRPr lang="pl-PL" sz="2000" b="1" dirty="0"/>
          </a:p>
          <a:p>
            <a:pPr algn="ctr"/>
            <a:r>
              <a:rPr lang="pl-PL" sz="4000" b="1" dirty="0"/>
              <a:t>Niektóre aspekty stosowania </a:t>
            </a:r>
          </a:p>
          <a:p>
            <a:pPr algn="ctr"/>
            <a:endParaRPr lang="pl-PL" sz="4000" b="1" dirty="0"/>
          </a:p>
          <a:p>
            <a:pPr algn="ctr"/>
            <a:r>
              <a:rPr lang="pl-PL" sz="4000" b="1" dirty="0"/>
              <a:t>procedury </a:t>
            </a:r>
            <a:r>
              <a:rPr lang="pl-PL" sz="4000" b="1" dirty="0" err="1"/>
              <a:t>call</a:t>
            </a:r>
            <a:r>
              <a:rPr lang="pl-PL" sz="4000" b="1" dirty="0"/>
              <a:t>-off-</a:t>
            </a:r>
            <a:r>
              <a:rPr lang="pl-PL" sz="4000" b="1" dirty="0" err="1"/>
              <a:t>stock</a:t>
            </a:r>
            <a:endParaRPr lang="pl-PL" sz="4000" b="1" dirty="0"/>
          </a:p>
        </p:txBody>
      </p:sp>
    </p:spTree>
    <p:extLst>
      <p:ext uri="{BB962C8B-B14F-4D97-AF65-F5344CB8AC3E}">
        <p14:creationId xmlns:p14="http://schemas.microsoft.com/office/powerpoint/2010/main" val="11633380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47D3A0-1D00-B508-88F3-FFA8937C2F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2B8F0176-3AAF-3578-6861-F055EEC22200}"/>
              </a:ext>
            </a:extLst>
          </p:cNvPr>
          <p:cNvSpPr txBox="1"/>
          <p:nvPr/>
        </p:nvSpPr>
        <p:spPr>
          <a:xfrm>
            <a:off x="836345" y="1454207"/>
            <a:ext cx="10246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solidFill>
                  <a:srgbClr val="FF0000"/>
                </a:solidFill>
              </a:rPr>
              <a:t>Niedobory towarów w magazynie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343340E0-660E-6473-94F2-8BC16ACFB814}"/>
              </a:ext>
            </a:extLst>
          </p:cNvPr>
          <p:cNvSpPr txBox="1"/>
          <p:nvPr/>
        </p:nvSpPr>
        <p:spPr>
          <a:xfrm>
            <a:off x="758757" y="2070373"/>
            <a:ext cx="112257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/>
              <a:t>Z chwilą stwierdzenia niedoborów towarów (w magazynie) należałoby zatem:</a:t>
            </a:r>
          </a:p>
          <a:p>
            <a:endParaRPr lang="pl-PL" sz="2400" dirty="0"/>
          </a:p>
          <a:p>
            <a:r>
              <a:rPr lang="pl-PL" sz="2400" dirty="0"/>
              <a:t>- wykazać w Polsce WDT tych towarów, których dotknęły niedobory;</a:t>
            </a:r>
          </a:p>
          <a:p>
            <a:endParaRPr lang="pl-PL" sz="2400" dirty="0"/>
          </a:p>
          <a:p>
            <a:r>
              <a:rPr lang="pl-PL" sz="2400" dirty="0"/>
              <a:t>- wykazać w państwie magazynu WNT tych towarów; podatek należny będzie jednocześnie podatkiem naliczonym do odliczenia, o ile niedobory są właściwie udokumentowane; rozliczenie tego WNT w państwie magazynu będzie oczywiście wymagało zarejestrowania się polskiego nabywcy do celów tej transakcji. </a:t>
            </a:r>
          </a:p>
        </p:txBody>
      </p:sp>
    </p:spTree>
    <p:extLst>
      <p:ext uri="{BB962C8B-B14F-4D97-AF65-F5344CB8AC3E}">
        <p14:creationId xmlns:p14="http://schemas.microsoft.com/office/powerpoint/2010/main" val="20421018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08CC99-86C7-E5F7-02CA-BD9CEB2FC0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5D5E1AF3-6031-1C3F-EF0E-F57BDA1E36B2}"/>
              </a:ext>
            </a:extLst>
          </p:cNvPr>
          <p:cNvSpPr txBox="1"/>
          <p:nvPr/>
        </p:nvSpPr>
        <p:spPr>
          <a:xfrm>
            <a:off x="836345" y="1454207"/>
            <a:ext cx="10246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solidFill>
                  <a:srgbClr val="FF0000"/>
                </a:solidFill>
              </a:rPr>
              <a:t>Niedobory towarów w magazynie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94C2A794-533A-BFDD-E564-5F2130B18B6A}"/>
              </a:ext>
            </a:extLst>
          </p:cNvPr>
          <p:cNvSpPr txBox="1"/>
          <p:nvPr/>
        </p:nvSpPr>
        <p:spPr>
          <a:xfrm>
            <a:off x="758757" y="2070373"/>
            <a:ext cx="1122572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/>
              <a:t>Powyższe prowadzi do skutków trochę "w poprzek" uproszczeń, które wprowadza procedura </a:t>
            </a:r>
            <a:r>
              <a:rPr lang="pl-PL" sz="2800" dirty="0" err="1"/>
              <a:t>call</a:t>
            </a:r>
            <a:r>
              <a:rPr lang="pl-PL" sz="2800" dirty="0"/>
              <a:t>-off-</a:t>
            </a:r>
            <a:r>
              <a:rPr lang="pl-PL" sz="2800" dirty="0" err="1"/>
              <a:t>stock</a:t>
            </a:r>
            <a:r>
              <a:rPr lang="pl-PL" sz="2800" dirty="0"/>
              <a:t>. </a:t>
            </a:r>
          </a:p>
          <a:p>
            <a:endParaRPr lang="pl-PL" sz="2800" dirty="0"/>
          </a:p>
          <a:p>
            <a:r>
              <a:rPr lang="pl-PL" sz="2800" dirty="0"/>
              <a:t>Takie jednak wnioski wynikają z przepisów i materiałów Komisji.</a:t>
            </a:r>
          </a:p>
          <a:p>
            <a:endParaRPr lang="pl-PL" sz="2800" dirty="0"/>
          </a:p>
          <a:p>
            <a:r>
              <a:rPr lang="pl-PL" sz="2800" dirty="0"/>
              <a:t>Być może jednak należałoby wprowadzić limity dopuszczalnych niedoborów (dla poszczególnych rodzajów towarów)?</a:t>
            </a:r>
          </a:p>
        </p:txBody>
      </p:sp>
    </p:spTree>
    <p:extLst>
      <p:ext uri="{BB962C8B-B14F-4D97-AF65-F5344CB8AC3E}">
        <p14:creationId xmlns:p14="http://schemas.microsoft.com/office/powerpoint/2010/main" val="3199277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17945F97-211C-0EED-6170-ED390324DA71}"/>
              </a:ext>
            </a:extLst>
          </p:cNvPr>
          <p:cNvSpPr/>
          <p:nvPr/>
        </p:nvSpPr>
        <p:spPr>
          <a:xfrm>
            <a:off x="377952" y="5977235"/>
            <a:ext cx="650544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2800" b="1" cap="none" spc="0" dirty="0">
                <a:ln w="12700">
                  <a:solidFill>
                    <a:schemeClr val="accent5"/>
                  </a:solidFill>
                  <a:prstDash val="solid"/>
                </a:ln>
                <a:pattFill prst="ltUpDiag">
                  <a:fgClr>
                    <a:schemeClr val="bg1"/>
                  </a:fgClr>
                  <a:bgClr>
                    <a:schemeClr val="bg1"/>
                  </a:bgClr>
                </a:pattFill>
                <a:effectLst/>
              </a:rPr>
              <a:t>dr hab.</a:t>
            </a:r>
            <a:r>
              <a:rPr lang="pl-PL" sz="2800" b="1" cap="none" spc="0" dirty="0">
                <a:ln w="12700">
                  <a:solidFill>
                    <a:schemeClr val="accent5"/>
                  </a:solidFill>
                  <a:prstDash val="solid"/>
                </a:ln>
                <a:pattFill prst="pct90">
                  <a:fgClr>
                    <a:srgbClr val="FF0000"/>
                  </a:fgClr>
                  <a:bgClr>
                    <a:schemeClr val="bg1"/>
                  </a:bgClr>
                </a:pattFill>
                <a:effectLst/>
              </a:rPr>
              <a:t> </a:t>
            </a:r>
            <a:r>
              <a:rPr lang="pl-PL" sz="2800" b="1" cap="none" spc="0" dirty="0">
                <a:ln w="12700">
                  <a:solidFill>
                    <a:schemeClr val="accent5"/>
                  </a:solidFill>
                  <a:prstDash val="solid"/>
                </a:ln>
                <a:pattFill prst="ltUpDiag">
                  <a:fgClr>
                    <a:schemeClr val="bg1"/>
                  </a:fgClr>
                  <a:bgClr>
                    <a:schemeClr val="bg1"/>
                  </a:bgClr>
                </a:pattFill>
                <a:effectLst/>
              </a:rPr>
              <a:t>Adam Bartosiewicz, prof. UJD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E9AA6EF1-6CAD-FC6D-EA1D-CE052AE35646}"/>
              </a:ext>
            </a:extLst>
          </p:cNvPr>
          <p:cNvSpPr txBox="1"/>
          <p:nvPr/>
        </p:nvSpPr>
        <p:spPr>
          <a:xfrm>
            <a:off x="2748097" y="1580527"/>
            <a:ext cx="6695807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4400" dirty="0"/>
              <a:t>Dziękuję za uwagę !</a:t>
            </a:r>
          </a:p>
          <a:p>
            <a:pPr algn="ctr"/>
            <a:endParaRPr lang="pl-PL" sz="4400" dirty="0"/>
          </a:p>
          <a:p>
            <a:pPr algn="ctr"/>
            <a:r>
              <a:rPr lang="pl-PL" sz="4400" dirty="0"/>
              <a:t>a.bartosiewicz@ujd.edu.pl</a:t>
            </a:r>
          </a:p>
        </p:txBody>
      </p:sp>
    </p:spTree>
    <p:extLst>
      <p:ext uri="{BB962C8B-B14F-4D97-AF65-F5344CB8AC3E}">
        <p14:creationId xmlns:p14="http://schemas.microsoft.com/office/powerpoint/2010/main" val="1523597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AF684FDF-B3CE-6BB4-F463-0928E05FB70E}"/>
              </a:ext>
            </a:extLst>
          </p:cNvPr>
          <p:cNvSpPr txBox="1"/>
          <p:nvPr/>
        </p:nvSpPr>
        <p:spPr>
          <a:xfrm>
            <a:off x="836345" y="1454207"/>
            <a:ext cx="10246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solidFill>
                  <a:srgbClr val="DF2D0F"/>
                </a:solidFill>
              </a:rPr>
              <a:t>Magazyny typu </a:t>
            </a:r>
            <a:r>
              <a:rPr lang="pl-PL" sz="2400" b="1" dirty="0" err="1">
                <a:solidFill>
                  <a:srgbClr val="DF2D0F"/>
                </a:solidFill>
              </a:rPr>
              <a:t>call</a:t>
            </a:r>
            <a:r>
              <a:rPr lang="pl-PL" sz="2400" b="1" dirty="0">
                <a:solidFill>
                  <a:srgbClr val="DF2D0F"/>
                </a:solidFill>
              </a:rPr>
              <a:t> off. Uwagi wstępne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69DE3331-B2F6-8837-A4EC-D4E3D4E8BCC9}"/>
              </a:ext>
            </a:extLst>
          </p:cNvPr>
          <p:cNvSpPr txBox="1"/>
          <p:nvPr/>
        </p:nvSpPr>
        <p:spPr>
          <a:xfrm>
            <a:off x="758757" y="1985703"/>
            <a:ext cx="1122572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l-PL" sz="1200" dirty="0"/>
          </a:p>
          <a:p>
            <a:pPr algn="just"/>
            <a:r>
              <a:rPr lang="pl-PL" sz="2400" dirty="0"/>
              <a:t>Istota magazynu </a:t>
            </a:r>
            <a:r>
              <a:rPr lang="pl-PL" sz="2400" dirty="0" err="1"/>
              <a:t>call</a:t>
            </a:r>
            <a:r>
              <a:rPr lang="pl-PL" sz="2400" dirty="0"/>
              <a:t> off: możliwość wprowadzenia przez podatnika z jednego państwa towarów do magazynu położonego w innych państwie bez chwilowego rozliczania transakcji wewnątrzwspólnotowej. Towary mogą pozostać w magazynie i zostać z tego magazynu pobrane przez nabywcę z państwa, w którym położony jest magazyn. W momencie pobrania rozpoznaje on WNT, </a:t>
            </a:r>
            <a:r>
              <a:rPr lang="pl-PL" sz="2400" dirty="0" err="1"/>
              <a:t>zas</a:t>
            </a:r>
            <a:r>
              <a:rPr lang="pl-PL" sz="2400" dirty="0"/>
              <a:t> dostawca dopiero wtedy  rozpoznaje WDT.</a:t>
            </a:r>
          </a:p>
          <a:p>
            <a:pPr algn="just"/>
            <a:endParaRPr lang="pl-PL" sz="2400" dirty="0"/>
          </a:p>
          <a:p>
            <a:pPr algn="just"/>
            <a:r>
              <a:rPr lang="pl-PL" sz="2400" dirty="0"/>
              <a:t>Wprowadzono w 2020 r. Wcześniej– brak harmonizacji pomiędzy poszczególnymi państwami UE. W niektórych państwach magazyny funkcjonowały, w innych nie (lecz na różnych warunkach).</a:t>
            </a:r>
          </a:p>
          <a:p>
            <a:endParaRPr lang="pl-PL" sz="2400" kern="100" dirty="0"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028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33888F-9BCC-62E5-EA82-5C1D1BC01F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495F5889-9F87-A9A3-4345-15ACA1E24E4B}"/>
              </a:ext>
            </a:extLst>
          </p:cNvPr>
          <p:cNvSpPr txBox="1"/>
          <p:nvPr/>
        </p:nvSpPr>
        <p:spPr>
          <a:xfrm>
            <a:off x="836345" y="1454207"/>
            <a:ext cx="10246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solidFill>
                  <a:srgbClr val="DF2D0F"/>
                </a:solidFill>
              </a:rPr>
              <a:t>Warunki zastosowania procedury 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C4A49890-3D3F-EF5C-B88B-5CE66D9BF744}"/>
              </a:ext>
            </a:extLst>
          </p:cNvPr>
          <p:cNvSpPr txBox="1"/>
          <p:nvPr/>
        </p:nvSpPr>
        <p:spPr>
          <a:xfrm>
            <a:off x="758757" y="1985703"/>
            <a:ext cx="1122572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l-PL" sz="400" dirty="0"/>
          </a:p>
          <a:p>
            <a:r>
              <a:rPr lang="pl-PL" sz="24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Dostawca nie jest zarejestrowany w państwie położenia magazynu;</a:t>
            </a:r>
          </a:p>
          <a:p>
            <a:r>
              <a:rPr lang="pl-PL" sz="24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Dostawca nie ma siedziby, ani stałego miejsca prowadzenia działalności w państwie położenia magazynu;</a:t>
            </a:r>
          </a:p>
          <a:p>
            <a:r>
              <a:rPr lang="pl-PL" sz="24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Nabywca jest zarejestrowany w państwie położenia magazynu do celów transakcji unijnych;</a:t>
            </a:r>
          </a:p>
          <a:p>
            <a:r>
              <a:rPr lang="pl-PL" sz="24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Istnieje porozumienie między nabywcą a dostawcą w przedmiocie korzystania z procedury magazynu </a:t>
            </a:r>
            <a:r>
              <a:rPr lang="pl-PL" sz="2400" kern="100" dirty="0" err="1">
                <a:latin typeface="Aptos" panose="020B0004020202020204" pitchFamily="34" charset="0"/>
                <a:cs typeface="Times New Roman" panose="02020603050405020304" pitchFamily="18" charset="0"/>
              </a:rPr>
              <a:t>call</a:t>
            </a:r>
            <a:r>
              <a:rPr lang="pl-PL" sz="24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 off</a:t>
            </a:r>
          </a:p>
          <a:p>
            <a:r>
              <a:rPr lang="pl-PL" sz="24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Towary zostaną przeniesione na nabywcę w ciągu 12.miesięcy od chwili wprowadzenia towarów do magazynu.</a:t>
            </a:r>
          </a:p>
          <a:p>
            <a:endParaRPr lang="pl-PL" sz="2400" kern="100" dirty="0"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pl-PL" sz="2400" kern="100" dirty="0"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1829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A48E36-0248-997B-736B-FF7EEBE404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81F3BA71-41D1-EC32-27F9-54559DD419E1}"/>
              </a:ext>
            </a:extLst>
          </p:cNvPr>
          <p:cNvSpPr txBox="1"/>
          <p:nvPr/>
        </p:nvSpPr>
        <p:spPr>
          <a:xfrm>
            <a:off x="836345" y="1454207"/>
            <a:ext cx="10246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solidFill>
                  <a:srgbClr val="DF2D0F"/>
                </a:solidFill>
              </a:rPr>
              <a:t>Warunki zastosowania procedury 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217A4AB0-7FA7-C964-3462-5CE242904406}"/>
              </a:ext>
            </a:extLst>
          </p:cNvPr>
          <p:cNvSpPr txBox="1"/>
          <p:nvPr/>
        </p:nvSpPr>
        <p:spPr>
          <a:xfrm>
            <a:off x="758757" y="1985703"/>
            <a:ext cx="1122572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l-PL" sz="400" dirty="0"/>
          </a:p>
          <a:p>
            <a:r>
              <a:rPr lang="pl-PL" sz="24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Dodatkowo – obie strony powinny prowadzić ewidencję dotyczącą towarów przemieszczonych do magazynu.</a:t>
            </a:r>
          </a:p>
          <a:p>
            <a:endParaRPr lang="pl-PL" sz="2400" kern="100" dirty="0"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pl-PL" sz="24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Podmiot prowadzący magazyn powinien zawiadomić o tym właściwy organ podatkowy.</a:t>
            </a:r>
          </a:p>
          <a:p>
            <a:endParaRPr lang="pl-PL" sz="2400" kern="100" dirty="0"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pl-PL" sz="2400" kern="100" dirty="0"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039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47CAF6-B583-68FE-0F00-7704FCEF6D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679458E0-E15B-6B21-8587-EEE8814805DC}"/>
              </a:ext>
            </a:extLst>
          </p:cNvPr>
          <p:cNvSpPr txBox="1"/>
          <p:nvPr/>
        </p:nvSpPr>
        <p:spPr>
          <a:xfrm>
            <a:off x="836345" y="1454207"/>
            <a:ext cx="10246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solidFill>
                  <a:srgbClr val="FF0000"/>
                </a:solidFill>
              </a:rPr>
              <a:t>Podstawowe różnice pomiędzy stanem wcześniejszym a nowym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B9F164A1-027C-3DA2-E4B3-78ACFC8C2003}"/>
              </a:ext>
            </a:extLst>
          </p:cNvPr>
          <p:cNvSpPr txBox="1"/>
          <p:nvPr/>
        </p:nvSpPr>
        <p:spPr>
          <a:xfrm>
            <a:off x="758757" y="2078840"/>
            <a:ext cx="11225720" cy="3456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Wcześniej w Polsce funkcjonowały magazyny konsygnacyjne.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  <a:buNone/>
            </a:pPr>
            <a:endParaRPr lang="pl-PL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Nie ma już (w przypadku magazynów </a:t>
            </a:r>
            <a:r>
              <a:rPr lang="pl-PL" sz="24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call</a:t>
            </a:r>
            <a:r>
              <a:rPr lang="pl-PL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-off) zastrzeżenia, że towary wprowadzane do magazynu nie mogą służyć działalności handlowej.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  <a:buNone/>
            </a:pPr>
            <a:endParaRPr lang="pl-PL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Skrócono czas „przebywania” towarów w magazynie z 24.miesięcy do 12.miesięcy.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  <a:buNone/>
            </a:pPr>
            <a:endParaRPr lang="pl-PL" sz="12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Magazyny funkcjonują we wszystkich państwach unijnych.</a:t>
            </a:r>
          </a:p>
        </p:txBody>
      </p:sp>
    </p:spTree>
    <p:extLst>
      <p:ext uri="{BB962C8B-B14F-4D97-AF65-F5344CB8AC3E}">
        <p14:creationId xmlns:p14="http://schemas.microsoft.com/office/powerpoint/2010/main" val="1295104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097C8D-9BDD-7976-CD62-D0DD08A87B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757E9D9F-6FBF-8F3F-D377-8247C107CBD9}"/>
              </a:ext>
            </a:extLst>
          </p:cNvPr>
          <p:cNvSpPr txBox="1"/>
          <p:nvPr/>
        </p:nvSpPr>
        <p:spPr>
          <a:xfrm>
            <a:off x="836345" y="1454207"/>
            <a:ext cx="10246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solidFill>
                  <a:srgbClr val="FF0000"/>
                </a:solidFill>
              </a:rPr>
              <a:t>Niedobory towarów w magazynie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002A05BB-CCDD-0312-FAC7-2B7675A0EC6A}"/>
              </a:ext>
            </a:extLst>
          </p:cNvPr>
          <p:cNvSpPr txBox="1"/>
          <p:nvPr/>
        </p:nvSpPr>
        <p:spPr>
          <a:xfrm>
            <a:off x="758757" y="2061906"/>
            <a:ext cx="112257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/>
              <a:t>W przepisach określa się warunki przemieszczenia towarów w procedurze magazynu typu </a:t>
            </a:r>
            <a:r>
              <a:rPr lang="pl-PL" sz="2000" dirty="0" err="1"/>
              <a:t>call</a:t>
            </a:r>
            <a:r>
              <a:rPr lang="pl-PL" sz="2000" dirty="0"/>
              <a:t>-off </a:t>
            </a:r>
            <a:r>
              <a:rPr lang="pl-PL" sz="2000" dirty="0" err="1"/>
              <a:t>stock</a:t>
            </a:r>
            <a:r>
              <a:rPr lang="pl-PL" sz="2000" dirty="0"/>
              <a:t> na terytorium państwa członkowskiego inne niż terytorium kraju. </a:t>
            </a:r>
          </a:p>
          <a:p>
            <a:r>
              <a:rPr lang="pl-PL" sz="2000" dirty="0"/>
              <a:t>W przepisach tych określono również sytuację kiedy dochodzi do zakończenia ww. procedury. Jednym z takich przypadków jest utrata, kradzież lub zniszczenie towarów przemieszczonych do magazynu w procedurze magazynu typu </a:t>
            </a:r>
            <a:r>
              <a:rPr lang="pl-PL" sz="2000" dirty="0" err="1"/>
              <a:t>call</a:t>
            </a:r>
            <a:r>
              <a:rPr lang="pl-PL" sz="2000" dirty="0"/>
              <a:t>-off. </a:t>
            </a:r>
          </a:p>
          <a:p>
            <a:r>
              <a:rPr lang="pl-PL" sz="2000" dirty="0"/>
              <a:t>Uważa się w praktyce, że przepis ten dotyczy każdego rodzaju utraty, czy też zniszczenia towaru. </a:t>
            </a:r>
          </a:p>
          <a:p>
            <a:r>
              <a:rPr lang="pl-PL" sz="2000" dirty="0"/>
              <a:t>W tym kontekście uznaje się, że nie ma znaczenie, czy zniszczenie, bądź  utrata towarów następuje z winy czy też bez winy dostawcy towarów. </a:t>
            </a:r>
          </a:p>
          <a:p>
            <a:r>
              <a:rPr lang="pl-PL" sz="2000" dirty="0"/>
              <a:t>Nie ma również znaczenia wielkość, ilość, liczba, czy też wartość utraconych towarów. Także pewna naturalność procesów utraty towarów jest uznawania na utratę, czy też zniszczenie towarów w rozumieniu tych regulacji (zob. także interpretację Dyrektora KIS z dnia 10 listopada 2021 r., 0111-KDIB3-34012.451.2021.1.PK) </a:t>
            </a:r>
          </a:p>
        </p:txBody>
      </p:sp>
    </p:spTree>
    <p:extLst>
      <p:ext uri="{BB962C8B-B14F-4D97-AF65-F5344CB8AC3E}">
        <p14:creationId xmlns:p14="http://schemas.microsoft.com/office/powerpoint/2010/main" val="19618938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99DB11-6A01-DAD9-598F-34A99C1554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6703EAFD-4080-B337-862C-D091C5952602}"/>
              </a:ext>
            </a:extLst>
          </p:cNvPr>
          <p:cNvSpPr txBox="1"/>
          <p:nvPr/>
        </p:nvSpPr>
        <p:spPr>
          <a:xfrm>
            <a:off x="836345" y="1454207"/>
            <a:ext cx="10246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solidFill>
                  <a:srgbClr val="FF0000"/>
                </a:solidFill>
              </a:rPr>
              <a:t>Niedobory towarów w magazynie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06F3EB88-4A19-10BD-68CD-31BEFF75DBB8}"/>
              </a:ext>
            </a:extLst>
          </p:cNvPr>
          <p:cNvSpPr txBox="1"/>
          <p:nvPr/>
        </p:nvSpPr>
        <p:spPr>
          <a:xfrm>
            <a:off x="758757" y="2061906"/>
            <a:ext cx="112257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/>
              <a:t>Można się także odwołać do wydanych przez Komisję Europejską w grudniu 2019 r. Not wyjaśniających w sprawie zmian w zakresie unijnego podatku VAT w odniesieniu do procedur magazynu typu </a:t>
            </a:r>
            <a:r>
              <a:rPr lang="pl-PL" sz="2400" dirty="0" err="1"/>
              <a:t>call</a:t>
            </a:r>
            <a:r>
              <a:rPr lang="pl-PL" sz="2400" dirty="0"/>
              <a:t>-off </a:t>
            </a:r>
            <a:r>
              <a:rPr lang="pl-PL" sz="2400" dirty="0" err="1"/>
              <a:t>stock</a:t>
            </a:r>
            <a:r>
              <a:rPr lang="pl-PL" sz="2400" dirty="0"/>
              <a:t>, transakcji łańcuchowych i zwolnień wewnątrzwspólnotowych dostaw towarów. </a:t>
            </a:r>
          </a:p>
          <a:p>
            <a:endParaRPr lang="pl-PL" sz="2400" dirty="0"/>
          </a:p>
          <a:p>
            <a:r>
              <a:rPr lang="pl-PL" sz="2400" dirty="0"/>
              <a:t>W Notach nie wskazuje się na żaden szczególny sposób traktowania niedoborów o charakterze naturalnym (wynikających z właściwości fizykochemicznych towarów). </a:t>
            </a:r>
          </a:p>
        </p:txBody>
      </p:sp>
    </p:spTree>
    <p:extLst>
      <p:ext uri="{BB962C8B-B14F-4D97-AF65-F5344CB8AC3E}">
        <p14:creationId xmlns:p14="http://schemas.microsoft.com/office/powerpoint/2010/main" val="330710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8F1D8D-E3D3-8D09-FD56-D7059A4E15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FD0F694C-2D98-B95A-B276-7938A4EE128E}"/>
              </a:ext>
            </a:extLst>
          </p:cNvPr>
          <p:cNvSpPr txBox="1"/>
          <p:nvPr/>
        </p:nvSpPr>
        <p:spPr>
          <a:xfrm>
            <a:off x="836345" y="1454207"/>
            <a:ext cx="10246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solidFill>
                  <a:srgbClr val="FF0000"/>
                </a:solidFill>
              </a:rPr>
              <a:t>Niedobory towarów w magazynie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E7E93C47-84AB-1C1A-29ED-EB3C5A76E402}"/>
              </a:ext>
            </a:extLst>
          </p:cNvPr>
          <p:cNvSpPr txBox="1"/>
          <p:nvPr/>
        </p:nvSpPr>
        <p:spPr>
          <a:xfrm>
            <a:off x="758757" y="2061906"/>
            <a:ext cx="1122572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Wskazano tam natomiast m. in. na przykład wprowadzenia towarów do magazynu </a:t>
            </a:r>
            <a:r>
              <a:rPr lang="pl-PL" dirty="0" err="1"/>
              <a:t>call</a:t>
            </a:r>
            <a:r>
              <a:rPr lang="pl-PL" dirty="0"/>
              <a:t>-off w styczniu (przy spełnieniu wszystkich warunków), zaś następnie ich zniszczenia w tym magazynie następstwie pożaru we wrześniu. W Notach wskazuje się:</a:t>
            </a:r>
          </a:p>
          <a:p>
            <a:r>
              <a:rPr lang="pl-PL" dirty="0"/>
              <a:t>„</a:t>
            </a:r>
            <a:r>
              <a:rPr lang="pl-PL" i="1" dirty="0"/>
              <a:t>* We wrześniu, gdy pozostałe towary ulegają zniszczeniu, w odniesieniu do tych towarów przestają być spełniane warunki procedury magazynu typu </a:t>
            </a:r>
            <a:r>
              <a:rPr lang="pl-PL" i="1" dirty="0" err="1"/>
              <a:t>call</a:t>
            </a:r>
            <a:r>
              <a:rPr lang="pl-PL" i="1" dirty="0"/>
              <a:t>-off </a:t>
            </a:r>
            <a:r>
              <a:rPr lang="pl-PL" i="1" dirty="0" err="1"/>
              <a:t>stock</a:t>
            </a:r>
            <a:r>
              <a:rPr lang="pl-PL" i="1" dirty="0"/>
              <a:t>. W związku z tym uznaje się, że ma miejsce przemieszczenie towarów z państwa członkowskiego 1 do państwa członkowskiego 2 w rozumieniu art. 17 DV. Warunki dla zastosowania uproszczenia dotyczącego procedury magazynu typu </a:t>
            </a:r>
            <a:r>
              <a:rPr lang="pl-PL" i="1" dirty="0" err="1"/>
              <a:t>call</a:t>
            </a:r>
            <a:r>
              <a:rPr lang="pl-PL" i="1" dirty="0"/>
              <a:t>-off </a:t>
            </a:r>
            <a:r>
              <a:rPr lang="pl-PL" i="1" dirty="0" err="1"/>
              <a:t>stock</a:t>
            </a:r>
            <a:r>
              <a:rPr lang="pl-PL" i="1" dirty="0"/>
              <a:t> przestają być spełniane, w związku z czym uznaje się, że przemieszczenie ma miejsce w dniu, w którym towary uległy faktycznemu zniszczeniu lub, jeżeli nie można ustalić tej daty, w dniu, w którym stwierdzono, że towary uległy zniszczeniu (art. 17a ust. 7 akapit czwarty DV).</a:t>
            </a:r>
            <a:endParaRPr lang="pl-PL" dirty="0"/>
          </a:p>
          <a:p>
            <a:r>
              <a:rPr lang="pl-PL" i="1" dirty="0"/>
              <a:t>* Uznaje się, że przedsiębiorstwo A dokonuje zwolnionej z podatku wewnątrzwspólnotowej dostawy zniszczonych towarów (…) w państwie członkowskim 1 oraz wewnątrzwspólnotowego nabycia zniszczonych towarów (…) w państwie członkowskim 2.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642497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73F782-300C-6AC0-D35F-BE59CCF456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8A15E29A-1740-C0DD-4475-4222B2CF9169}"/>
              </a:ext>
            </a:extLst>
          </p:cNvPr>
          <p:cNvSpPr txBox="1"/>
          <p:nvPr/>
        </p:nvSpPr>
        <p:spPr>
          <a:xfrm>
            <a:off x="836345" y="1454207"/>
            <a:ext cx="10246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solidFill>
                  <a:srgbClr val="FF0000"/>
                </a:solidFill>
              </a:rPr>
              <a:t>Niedobory towarów w magazynie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3B67D175-46C4-53C7-B91E-C304AD9B813F}"/>
              </a:ext>
            </a:extLst>
          </p:cNvPr>
          <p:cNvSpPr txBox="1"/>
          <p:nvPr/>
        </p:nvSpPr>
        <p:spPr>
          <a:xfrm>
            <a:off x="758757" y="2061906"/>
            <a:ext cx="11225720" cy="3893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900" i="1" dirty="0"/>
              <a:t>* Zdarzenie powodujące powstanie obowiązku podatkowego ma miejsce we wrześniu i wymagalność podatku nastąpi nie później niż 15 października (…). W celu zgłoszenia wewnątrzwspólnotowego nabycia w państwie członkowskim 2 przedsiębiorstwo A musi być zidentyfikowane do celów VAT w państwie członkowskim 2.</a:t>
            </a:r>
            <a:endParaRPr lang="pl-PL" sz="1900" dirty="0"/>
          </a:p>
          <a:p>
            <a:r>
              <a:rPr lang="pl-PL" sz="1900" i="1" dirty="0"/>
              <a:t>* Przedsiębiorstwo A będzie musiało zgłosić tę wewnątrzwspólnotową dostawę w swojej deklaracji VAT w państwie członkowskim 1 i uwzględnić tę transakcję w informacji podsumowującej, wskazując siebie przez podanie swojego numeru identyfikacyjnego VAT w państwie członkowskim 2. Podstawę opodatkowania stanowi cena nabycia lub, w przypadku braku takiej ceny, koszt wytworzenia towarów (…).</a:t>
            </a:r>
            <a:endParaRPr lang="pl-PL" sz="1900" dirty="0"/>
          </a:p>
          <a:p>
            <a:r>
              <a:rPr lang="pl-PL" sz="1900" i="1" dirty="0"/>
              <a:t>* Przedsiębiorstwo A będzie musiało w swojej deklaracji VAT rozliczyć się z VAT należnego z tytułu wewnątrzwspólnotowego nabycia w państwie członkowskim 2. Zastosowanie będzie miał art. 185 ust. 2 DV i w przypadku zniszczenia towarów nie nastąpi wyłączenie ani ograniczenie prawa do odliczenia VAT z tytułu wewnątrzwspólnotowego nabycia, pod warunkiem że takie zniszczenie jest „należycie udokumentowane lub potwierdzone”.</a:t>
            </a:r>
            <a:endParaRPr lang="pl-PL" sz="1900" dirty="0"/>
          </a:p>
        </p:txBody>
      </p:sp>
    </p:spTree>
    <p:extLst>
      <p:ext uri="{BB962C8B-B14F-4D97-AF65-F5344CB8AC3E}">
        <p14:creationId xmlns:p14="http://schemas.microsoft.com/office/powerpoint/2010/main" val="1291950805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Pakiet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Pakiet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2900</TotalTime>
  <Words>981</Words>
  <Application>Microsoft Office PowerPoint</Application>
  <PresentationFormat>Panoramiczny</PresentationFormat>
  <Paragraphs>66</Paragraphs>
  <Slides>12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7" baseType="lpstr">
      <vt:lpstr>Aptos</vt:lpstr>
      <vt:lpstr>Aptos Display</vt:lpstr>
      <vt:lpstr>Arial</vt:lpstr>
      <vt:lpstr>Calibri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Aleksander Słysz</dc:creator>
  <cp:lastModifiedBy>Adam Bartosiewicz</cp:lastModifiedBy>
  <cp:revision>14</cp:revision>
  <dcterms:created xsi:type="dcterms:W3CDTF">2024-10-03T17:03:08Z</dcterms:created>
  <dcterms:modified xsi:type="dcterms:W3CDTF">2025-11-19T19:15:58Z</dcterms:modified>
</cp:coreProperties>
</file>